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98" r:id="rId2"/>
    <p:sldId id="332" r:id="rId3"/>
    <p:sldId id="314"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3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1" d="100"/>
          <a:sy n="71"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6E296-F0D0-44D5-B809-4CC024C547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1A1C14B-89CF-4747-AB16-D55DFEF698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59C106C-2B47-43B7-B5FE-2AC719A4CABA}"/>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6A7D581C-F716-4FE1-8698-4A6DDB18BA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519387E-054F-4FD0-A739-BC593B48CBB6}"/>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111766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532BF-B943-4AA0-A033-7DE74EA5E0E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01870DD-DB14-4D41-9953-FEE083A03C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BF6AA83-1057-4259-AF30-ABDCCF657BE4}"/>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44E031BD-8A38-44A6-8E6B-09C6424A7F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C30647-E76D-451B-A59C-22DF4FE5CCBD}"/>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4230876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787A5E-85A0-40E6-817F-0E74D8DCCDA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1B002E2-508D-41EE-BE58-29208C910F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FFB58F7-64B3-483F-AA47-8E8578A890B4}"/>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C8566896-7E26-4BCC-81C9-6240975248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5C9B39-3E35-40FD-BFFF-F207391306C0}"/>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360798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6EFA-C531-4E09-A441-F1E06F1BC38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194B45-A260-4A99-8F5B-04336B012A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AE6788-0EF7-4156-8278-85FB9CF73BB2}"/>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2C8BE6E7-800B-45AF-AD7F-9DAB085863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2EF79B-5740-4812-AA23-38987F214EC0}"/>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337796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DCFCD-77E9-45D7-BE73-FC5E904B8A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CB81DD1-D0A4-4430-B452-A97667162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F65CD9-9437-4C2F-AA2B-D47E4BF7124F}"/>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EEF5C99B-1EC2-4C5A-B9F7-FD4E6FCA06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960476-0FC2-477C-A2AE-4BA486118844}"/>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351837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6D9D-2581-4C0E-BC55-19B3C3A40AE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0142F99-0BE2-480D-BDF1-B3DE637B55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05E8689-A296-43DB-B340-BC622531B5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6AC90ED-E0A6-4884-B0B5-ECD449D2DC34}"/>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6" name="Footer Placeholder 5">
            <a:extLst>
              <a:ext uri="{FF2B5EF4-FFF2-40B4-BE49-F238E27FC236}">
                <a16:creationId xmlns:a16="http://schemas.microsoft.com/office/drawing/2014/main" id="{44C8D5AF-DB53-46D8-8B42-1226697AF7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23D4490-8D00-4E73-8814-7EBDDC09E750}"/>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54560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2684-86DC-4FEF-970C-DAB21F69F07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9C84DB3-786A-4BB8-9143-F21D386289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93B768-416F-448E-B89B-A043F33B2C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5BFAB49-FBD3-4FDD-9859-820DE66E42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F12E80-9E9E-4132-8038-8B50A248E0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BF0DD6-6463-4F57-9E6E-5EE2F51B2845}"/>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8" name="Footer Placeholder 7">
            <a:extLst>
              <a:ext uri="{FF2B5EF4-FFF2-40B4-BE49-F238E27FC236}">
                <a16:creationId xmlns:a16="http://schemas.microsoft.com/office/drawing/2014/main" id="{58C67967-7677-43F7-8D81-858F25714DA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E5F790D-5D19-44BB-9961-D07A74722E49}"/>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384452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D8E8-1046-4E71-B45C-004D865A30A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7737F1F-03C4-4EE1-AE8E-70FF690ABC8B}"/>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4" name="Footer Placeholder 3">
            <a:extLst>
              <a:ext uri="{FF2B5EF4-FFF2-40B4-BE49-F238E27FC236}">
                <a16:creationId xmlns:a16="http://schemas.microsoft.com/office/drawing/2014/main" id="{A3A34DBF-D930-4079-A061-485D8566F85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4BF1D48-C510-400F-A0AC-BA61ADB09DE1}"/>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299062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09BD61-35C6-4F53-96FD-ED4E75E19CB5}"/>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3" name="Footer Placeholder 2">
            <a:extLst>
              <a:ext uri="{FF2B5EF4-FFF2-40B4-BE49-F238E27FC236}">
                <a16:creationId xmlns:a16="http://schemas.microsoft.com/office/drawing/2014/main" id="{3CB86C32-AD41-4B1C-AE4D-316BE01E021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EBA651A-430B-4772-84C6-6379543284D2}"/>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2187700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BA643-7500-431A-9339-854CE00BF0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858958F-5F3A-459D-9394-18B7B5D3DE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C27C89B-0D13-4773-A129-3815BB83E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E236E-E446-4B55-A505-D95E1D408800}"/>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6" name="Footer Placeholder 5">
            <a:extLst>
              <a:ext uri="{FF2B5EF4-FFF2-40B4-BE49-F238E27FC236}">
                <a16:creationId xmlns:a16="http://schemas.microsoft.com/office/drawing/2014/main" id="{4B50E295-834D-43F2-8010-43D59153053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7F7F33D-EA60-4CC7-95CA-981F15E4E2FF}"/>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1179225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6725C-B58A-4117-8E8A-7AEC9EADF2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A622569-2791-4960-B3B2-27AE6A72DC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9B0042D-9630-4CBC-9DA7-880A624E82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69BD6-DD3D-4769-B0EF-8B0D9BC5F788}"/>
              </a:ext>
            </a:extLst>
          </p:cNvPr>
          <p:cNvSpPr>
            <a:spLocks noGrp="1"/>
          </p:cNvSpPr>
          <p:nvPr>
            <p:ph type="dt" sz="half" idx="10"/>
          </p:nvPr>
        </p:nvSpPr>
        <p:spPr/>
        <p:txBody>
          <a:bodyPr/>
          <a:lstStyle/>
          <a:p>
            <a:fld id="{854FC1F7-4959-42A3-967B-7F7E99BB2351}" type="datetimeFigureOut">
              <a:rPr lang="en-IN" smtClean="0"/>
              <a:t>23-09-2022</a:t>
            </a:fld>
            <a:endParaRPr lang="en-IN"/>
          </a:p>
        </p:txBody>
      </p:sp>
      <p:sp>
        <p:nvSpPr>
          <p:cNvPr id="6" name="Footer Placeholder 5">
            <a:extLst>
              <a:ext uri="{FF2B5EF4-FFF2-40B4-BE49-F238E27FC236}">
                <a16:creationId xmlns:a16="http://schemas.microsoft.com/office/drawing/2014/main" id="{EC15CCF8-5ADC-49F1-AD8A-065F7B0188B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203B15F-3EB0-43E2-98CE-8F05E2C4F0B0}"/>
              </a:ext>
            </a:extLst>
          </p:cNvPr>
          <p:cNvSpPr>
            <a:spLocks noGrp="1"/>
          </p:cNvSpPr>
          <p:nvPr>
            <p:ph type="sldNum" sz="quarter" idx="12"/>
          </p:nvPr>
        </p:nvSpPr>
        <p:spPr/>
        <p:txBody>
          <a:bodyPr/>
          <a:lstStyle/>
          <a:p>
            <a:fld id="{FE0B4831-8E81-4728-A577-E2C4B18B81D1}" type="slidenum">
              <a:rPr lang="en-IN" smtClean="0"/>
              <a:t>‹#›</a:t>
            </a:fld>
            <a:endParaRPr lang="en-IN"/>
          </a:p>
        </p:txBody>
      </p:sp>
    </p:spTree>
    <p:extLst>
      <p:ext uri="{BB962C8B-B14F-4D97-AF65-F5344CB8AC3E}">
        <p14:creationId xmlns:p14="http://schemas.microsoft.com/office/powerpoint/2010/main" val="172519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AF01E7-2142-4142-87F7-C3DBDB2DF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1AA2888-F99B-4C2A-B224-823C7B174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4ED6DBF-7535-4932-A8DD-DBC998720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FC1F7-4959-42A3-967B-7F7E99BB2351}" type="datetimeFigureOut">
              <a:rPr lang="en-IN" smtClean="0"/>
              <a:t>23-09-2022</a:t>
            </a:fld>
            <a:endParaRPr lang="en-IN"/>
          </a:p>
        </p:txBody>
      </p:sp>
      <p:sp>
        <p:nvSpPr>
          <p:cNvPr id="5" name="Footer Placeholder 4">
            <a:extLst>
              <a:ext uri="{FF2B5EF4-FFF2-40B4-BE49-F238E27FC236}">
                <a16:creationId xmlns:a16="http://schemas.microsoft.com/office/drawing/2014/main" id="{6A33859E-ED74-4029-94DE-BAAA57A67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D92F13F-BB15-4D75-AE2C-764696BC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B4831-8E81-4728-A577-E2C4B18B81D1}" type="slidenum">
              <a:rPr lang="en-IN" smtClean="0"/>
              <a:t>‹#›</a:t>
            </a:fld>
            <a:endParaRPr lang="en-IN"/>
          </a:p>
        </p:txBody>
      </p:sp>
    </p:spTree>
    <p:extLst>
      <p:ext uri="{BB962C8B-B14F-4D97-AF65-F5344CB8AC3E}">
        <p14:creationId xmlns:p14="http://schemas.microsoft.com/office/powerpoint/2010/main" val="24486175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1323439"/>
          </a:xfrm>
          <a:prstGeom prst="rect">
            <a:avLst/>
          </a:prstGeom>
          <a:noFill/>
        </p:spPr>
        <p:txBody>
          <a:bodyPr wrap="square">
            <a:spAutoFit/>
          </a:bodyPr>
          <a:lstStyle/>
          <a:p>
            <a:pPr algn="ctr"/>
            <a:r>
              <a:rPr lang="en-IN" sz="4000" u="sng" dirty="0">
                <a:latin typeface="Times New Roman" panose="02020603050405020304" pitchFamily="18" charset="0"/>
                <a:cs typeface="Times New Roman" panose="02020603050405020304" pitchFamily="18" charset="0"/>
              </a:rPr>
              <a:t>RUNGTA COLLEGE OF DENTAL SCIENCES AND RESEARCH</a:t>
            </a:r>
          </a:p>
        </p:txBody>
      </p:sp>
      <p:sp>
        <p:nvSpPr>
          <p:cNvPr id="5" name="TextBox 4">
            <a:extLst>
              <a:ext uri="{FF2B5EF4-FFF2-40B4-BE49-F238E27FC236}">
                <a16:creationId xmlns:a16="http://schemas.microsoft.com/office/drawing/2014/main" id="{5E03B27B-EB70-4DBF-9E64-1026D72CB370}"/>
              </a:ext>
            </a:extLst>
          </p:cNvPr>
          <p:cNvSpPr txBox="1"/>
          <p:nvPr/>
        </p:nvSpPr>
        <p:spPr>
          <a:xfrm>
            <a:off x="672353" y="2030506"/>
            <a:ext cx="11053481" cy="1938992"/>
          </a:xfrm>
          <a:prstGeom prst="rect">
            <a:avLst/>
          </a:prstGeom>
          <a:noFill/>
        </p:spPr>
        <p:txBody>
          <a:bodyPr wrap="square">
            <a:spAutoFit/>
          </a:bodyPr>
          <a:lstStyle/>
          <a:p>
            <a:pPr algn="ctr"/>
            <a:r>
              <a:rPr lang="en-IN" sz="4000" u="sng" dirty="0">
                <a:latin typeface="Times New Roman" panose="02020603050405020304" pitchFamily="18" charset="0"/>
                <a:cs typeface="Times New Roman" panose="02020603050405020304" pitchFamily="18" charset="0"/>
              </a:rPr>
              <a:t>Dept of Prosthodontics</a:t>
            </a:r>
          </a:p>
          <a:p>
            <a:pPr algn="ctr"/>
            <a:r>
              <a:rPr lang="en-IN" sz="4000" u="sng" dirty="0">
                <a:latin typeface="Times New Roman" panose="02020603050405020304" pitchFamily="18" charset="0"/>
                <a:cs typeface="Times New Roman" panose="02020603050405020304" pitchFamily="18" charset="0"/>
              </a:rPr>
              <a:t>3</a:t>
            </a:r>
            <a:r>
              <a:rPr lang="en-IN" sz="4000" u="sng" baseline="30000" dirty="0">
                <a:latin typeface="Times New Roman" panose="02020603050405020304" pitchFamily="18" charset="0"/>
                <a:cs typeface="Times New Roman" panose="02020603050405020304" pitchFamily="18" charset="0"/>
              </a:rPr>
              <a:t>rd</a:t>
            </a:r>
            <a:r>
              <a:rPr lang="en-IN" sz="4000" u="sng" dirty="0">
                <a:latin typeface="Times New Roman" panose="02020603050405020304" pitchFamily="18" charset="0"/>
                <a:cs typeface="Times New Roman" panose="02020603050405020304" pitchFamily="18" charset="0"/>
              </a:rPr>
              <a:t> Year BDS</a:t>
            </a:r>
          </a:p>
          <a:p>
            <a:pPr algn="ctr"/>
            <a:r>
              <a:rPr lang="en-IN" sz="4000" b="1" u="sng" dirty="0"/>
              <a:t>Fundamental Design Considerations</a:t>
            </a:r>
            <a:endParaRPr lang="en-IN" sz="4000" b="1" u="sng"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62B70D-E490-408F-8CD9-E12675E107B0}"/>
              </a:ext>
            </a:extLst>
          </p:cNvPr>
          <p:cNvSpPr txBox="1"/>
          <p:nvPr/>
        </p:nvSpPr>
        <p:spPr>
          <a:xfrm>
            <a:off x="7839635" y="4477871"/>
            <a:ext cx="3886199"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197225" y="379030"/>
            <a:ext cx="1167548" cy="1328884"/>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877F2-D88A-419A-9ED1-BFC4DC10E798}"/>
              </a:ext>
            </a:extLst>
          </p:cNvPr>
          <p:cNvSpPr>
            <a:spLocks noGrp="1"/>
          </p:cNvSpPr>
          <p:nvPr>
            <p:ph type="title"/>
          </p:nvPr>
        </p:nvSpPr>
        <p:spPr/>
        <p:txBody>
          <a:bodyPr/>
          <a:lstStyle/>
          <a:p>
            <a:r>
              <a:rPr lang="en-IN" dirty="0"/>
              <a:t>Flexible direct retention</a:t>
            </a:r>
          </a:p>
        </p:txBody>
      </p:sp>
      <p:sp>
        <p:nvSpPr>
          <p:cNvPr id="3" name="Content Placeholder 2">
            <a:extLst>
              <a:ext uri="{FF2B5EF4-FFF2-40B4-BE49-F238E27FC236}">
                <a16:creationId xmlns:a16="http://schemas.microsoft.com/office/drawing/2014/main" id="{38585850-09D5-451D-9B6A-47ED0C409838}"/>
              </a:ext>
            </a:extLst>
          </p:cNvPr>
          <p:cNvSpPr>
            <a:spLocks noGrp="1"/>
          </p:cNvSpPr>
          <p:nvPr>
            <p:ph idx="1"/>
          </p:nvPr>
        </p:nvSpPr>
        <p:spPr/>
        <p:txBody>
          <a:bodyPr>
            <a:normAutofit fontScale="92500" lnSpcReduction="20000"/>
          </a:bodyPr>
          <a:lstStyle/>
          <a:p>
            <a:pPr algn="just"/>
            <a:r>
              <a:rPr lang="en-US" dirty="0"/>
              <a:t>The soft tissues are displaceable and allow vertical movement of the denture bases upon loading.</a:t>
            </a:r>
          </a:p>
          <a:p>
            <a:pPr algn="just"/>
            <a:r>
              <a:rPr lang="en-US" dirty="0"/>
              <a:t>Vertical displacement of the denture bases may result in the application of stresses to the most posterior abutments. </a:t>
            </a:r>
          </a:p>
          <a:p>
            <a:pPr algn="just"/>
            <a:r>
              <a:rPr lang="en-US" dirty="0"/>
              <a:t>Improperly designed direct retainers may magnify the stresses.</a:t>
            </a:r>
          </a:p>
          <a:p>
            <a:pPr algn="just"/>
            <a:r>
              <a:rPr lang="en-US" dirty="0"/>
              <a:t>The resultant “rocking” forces may damage the associated periodontal tissues and produce mobility of the abutment teeth. </a:t>
            </a:r>
          </a:p>
          <a:p>
            <a:pPr algn="just"/>
            <a:r>
              <a:rPr lang="en-US" dirty="0"/>
              <a:t>Therefore, direct retainers must permit dissipation of forces resulting from denture base movement. </a:t>
            </a:r>
          </a:p>
          <a:p>
            <a:pPr algn="just"/>
            <a:r>
              <a:rPr lang="en-US" dirty="0"/>
              <a:t>Each direct retainer should be designed to flex or move into an area of greater undercut as forces are applied to the removable partial denture. </a:t>
            </a:r>
          </a:p>
          <a:p>
            <a:pPr algn="just"/>
            <a:r>
              <a:rPr lang="en-US" dirty="0"/>
              <a:t>Clasp design is a key factor in successful removable partial denture service.</a:t>
            </a:r>
            <a:endParaRPr lang="en-IN" dirty="0"/>
          </a:p>
        </p:txBody>
      </p:sp>
    </p:spTree>
    <p:extLst>
      <p:ext uri="{BB962C8B-B14F-4D97-AF65-F5344CB8AC3E}">
        <p14:creationId xmlns:p14="http://schemas.microsoft.com/office/powerpoint/2010/main" val="300318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A576-97EE-48FB-AC37-2B71D7395C35}"/>
              </a:ext>
            </a:extLst>
          </p:cNvPr>
          <p:cNvSpPr>
            <a:spLocks noGrp="1"/>
          </p:cNvSpPr>
          <p:nvPr>
            <p:ph type="title"/>
          </p:nvPr>
        </p:nvSpPr>
        <p:spPr/>
        <p:txBody>
          <a:bodyPr/>
          <a:lstStyle/>
          <a:p>
            <a:r>
              <a:rPr lang="en-IN" dirty="0"/>
              <a:t>Indirect retention</a:t>
            </a:r>
          </a:p>
        </p:txBody>
      </p:sp>
      <p:sp>
        <p:nvSpPr>
          <p:cNvPr id="3" name="Content Placeholder 2">
            <a:extLst>
              <a:ext uri="{FF2B5EF4-FFF2-40B4-BE49-F238E27FC236}">
                <a16:creationId xmlns:a16="http://schemas.microsoft.com/office/drawing/2014/main" id="{4DEC36B8-AF05-4E3B-A755-AE83C27B4607}"/>
              </a:ext>
            </a:extLst>
          </p:cNvPr>
          <p:cNvSpPr>
            <a:spLocks noGrp="1"/>
          </p:cNvSpPr>
          <p:nvPr>
            <p:ph idx="1"/>
          </p:nvPr>
        </p:nvSpPr>
        <p:spPr/>
        <p:txBody>
          <a:bodyPr>
            <a:normAutofit lnSpcReduction="10000"/>
          </a:bodyPr>
          <a:lstStyle/>
          <a:p>
            <a:pPr algn="just"/>
            <a:r>
              <a:rPr lang="en-US" dirty="0"/>
              <a:t>In some instances, sticky foods may lift denture bases away from the supporting tissues. </a:t>
            </a:r>
          </a:p>
          <a:p>
            <a:pPr algn="just"/>
            <a:r>
              <a:rPr lang="en-US" dirty="0"/>
              <a:t>This displacement produces rotation of the removable partial denture around the most posterior abutment. </a:t>
            </a:r>
          </a:p>
          <a:p>
            <a:pPr algn="just"/>
            <a:r>
              <a:rPr lang="en-US" dirty="0"/>
              <a:t>Rotation must be controlled to prevent damage to the remaining teeth and oral tissues.</a:t>
            </a:r>
          </a:p>
          <a:p>
            <a:pPr algn="just"/>
            <a:r>
              <a:rPr lang="en-US" dirty="0"/>
              <a:t> To accomplish this objective, auxiliary rests should be placed as far as practical from the fulcrum line. </a:t>
            </a:r>
          </a:p>
          <a:p>
            <a:pPr algn="just"/>
            <a:r>
              <a:rPr lang="en-US" dirty="0"/>
              <a:t>Because the auxiliary rests minimize rotation and aid in retention of the associated prosthesis, they are termed indirect retainer</a:t>
            </a:r>
            <a:endParaRPr lang="en-IN" dirty="0"/>
          </a:p>
        </p:txBody>
      </p:sp>
    </p:spTree>
    <p:extLst>
      <p:ext uri="{BB962C8B-B14F-4D97-AF65-F5344CB8AC3E}">
        <p14:creationId xmlns:p14="http://schemas.microsoft.com/office/powerpoint/2010/main" val="2979841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686F-F79A-4BB5-A15F-B1432273B2A8}"/>
              </a:ext>
            </a:extLst>
          </p:cNvPr>
          <p:cNvSpPr>
            <a:spLocks noGrp="1"/>
          </p:cNvSpPr>
          <p:nvPr>
            <p:ph type="title"/>
          </p:nvPr>
        </p:nvSpPr>
        <p:spPr/>
        <p:txBody>
          <a:bodyPr/>
          <a:lstStyle/>
          <a:p>
            <a:r>
              <a:rPr lang="en-US" dirty="0"/>
              <a:t>Class III removable partial dentures</a:t>
            </a:r>
            <a:endParaRPr lang="en-IN" dirty="0"/>
          </a:p>
        </p:txBody>
      </p:sp>
      <p:sp>
        <p:nvSpPr>
          <p:cNvPr id="3" name="Content Placeholder 2">
            <a:extLst>
              <a:ext uri="{FF2B5EF4-FFF2-40B4-BE49-F238E27FC236}">
                <a16:creationId xmlns:a16="http://schemas.microsoft.com/office/drawing/2014/main" id="{9E4DE696-6213-4502-B054-F866629C7EDD}"/>
              </a:ext>
            </a:extLst>
          </p:cNvPr>
          <p:cNvSpPr>
            <a:spLocks noGrp="1"/>
          </p:cNvSpPr>
          <p:nvPr>
            <p:ph idx="1"/>
          </p:nvPr>
        </p:nvSpPr>
        <p:spPr/>
        <p:txBody>
          <a:bodyPr>
            <a:normAutofit fontScale="85000" lnSpcReduction="20000"/>
          </a:bodyPr>
          <a:lstStyle/>
          <a:p>
            <a:pPr algn="just"/>
            <a:r>
              <a:rPr lang="en-US" dirty="0"/>
              <a:t>Class III removable partial dentures  do not have the same design requirements as Class I removable partial dentures. </a:t>
            </a:r>
          </a:p>
          <a:p>
            <a:pPr algn="just"/>
            <a:r>
              <a:rPr lang="en-US" dirty="0"/>
              <a:t>Because Class III removable partial dentures are supported by teeth or dental implants at both ends of an edentulous space, denture bases generally do not rotate or lift away from the underlying tissues. </a:t>
            </a:r>
          </a:p>
          <a:p>
            <a:pPr algn="just"/>
            <a:r>
              <a:rPr lang="en-US" dirty="0"/>
              <a:t>Therefore, compensation for rotational forces is not needed.</a:t>
            </a:r>
          </a:p>
          <a:p>
            <a:pPr algn="just"/>
            <a:r>
              <a:rPr lang="en-US" dirty="0"/>
              <a:t> There are a few things that should be kept in mind when designing a Class III removable partial denture. </a:t>
            </a:r>
          </a:p>
          <a:p>
            <a:pPr algn="just"/>
            <a:r>
              <a:rPr lang="en-US" dirty="0"/>
              <a:t>First, support should be provided entirely by the abutment teeth. </a:t>
            </a:r>
          </a:p>
          <a:p>
            <a:pPr algn="just"/>
            <a:r>
              <a:rPr lang="en-US" dirty="0"/>
              <a:t>Due to the favorable distribution of abutments, Class III removable partial dentures often function like fixed prostheses. </a:t>
            </a:r>
          </a:p>
          <a:p>
            <a:pPr algn="just"/>
            <a:r>
              <a:rPr lang="en-US" dirty="0"/>
              <a:t>Residual ridges should be used for support only when edentulous spans are long or abutments display decreased periodontal support</a:t>
            </a:r>
            <a:endParaRPr lang="en-IN" dirty="0"/>
          </a:p>
        </p:txBody>
      </p:sp>
    </p:spTree>
    <p:extLst>
      <p:ext uri="{BB962C8B-B14F-4D97-AF65-F5344CB8AC3E}">
        <p14:creationId xmlns:p14="http://schemas.microsoft.com/office/powerpoint/2010/main" val="3736784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506C9-70AA-487F-851C-0BC28828228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46A7D4C-5694-4336-BCBF-C599E6679052}"/>
              </a:ext>
            </a:extLst>
          </p:cNvPr>
          <p:cNvSpPr>
            <a:spLocks noGrp="1"/>
          </p:cNvSpPr>
          <p:nvPr>
            <p:ph idx="1"/>
          </p:nvPr>
        </p:nvSpPr>
        <p:spPr/>
        <p:txBody>
          <a:bodyPr>
            <a:normAutofit fontScale="92500" lnSpcReduction="20000"/>
          </a:bodyPr>
          <a:lstStyle/>
          <a:p>
            <a:pPr algn="just"/>
            <a:r>
              <a:rPr lang="en-US" dirty="0"/>
              <a:t>Its also important to remember that appropriate direct retention must be incorporated into the design. </a:t>
            </a:r>
          </a:p>
          <a:p>
            <a:pPr algn="just"/>
            <a:r>
              <a:rPr lang="en-US" dirty="0"/>
              <a:t>Class III removable partial dentures do not tend to move in function. Consequently, a wide variety of retentive elements may be used in Class III applications. </a:t>
            </a:r>
          </a:p>
          <a:p>
            <a:pPr algn="just"/>
            <a:r>
              <a:rPr lang="en-US" dirty="0"/>
              <a:t>Direct retention is needed only to prevent dislodgement of the prosthesis. </a:t>
            </a:r>
          </a:p>
          <a:p>
            <a:pPr algn="just"/>
            <a:r>
              <a:rPr lang="en-US" dirty="0"/>
              <a:t>Finally, one must keep in mind that indirect retention generally is not necessary. </a:t>
            </a:r>
          </a:p>
          <a:p>
            <a:pPr algn="just"/>
            <a:r>
              <a:rPr lang="en-US" dirty="0"/>
              <a:t>Since Class III removable partial dentures do not tend to move or rotate in function, there is no need for indirect retention. </a:t>
            </a:r>
          </a:p>
          <a:p>
            <a:pPr algn="just"/>
            <a:r>
              <a:rPr lang="en-US" dirty="0"/>
              <a:t>However, if direct retention cannot be obtained on one or more abutment teeth, indirect retention may be required</a:t>
            </a:r>
            <a:endParaRPr lang="en-IN" dirty="0"/>
          </a:p>
        </p:txBody>
      </p:sp>
    </p:spTree>
    <p:extLst>
      <p:ext uri="{BB962C8B-B14F-4D97-AF65-F5344CB8AC3E}">
        <p14:creationId xmlns:p14="http://schemas.microsoft.com/office/powerpoint/2010/main" val="4106974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BD0EA-63A2-42C6-B106-0CB711C6864F}"/>
              </a:ext>
            </a:extLst>
          </p:cNvPr>
          <p:cNvSpPr>
            <a:spLocks noGrp="1"/>
          </p:cNvSpPr>
          <p:nvPr>
            <p:ph type="title"/>
          </p:nvPr>
        </p:nvSpPr>
        <p:spPr/>
        <p:txBody>
          <a:bodyPr/>
          <a:lstStyle/>
          <a:p>
            <a:r>
              <a:rPr lang="en-US" dirty="0"/>
              <a:t>Class II removable partial dentures</a:t>
            </a:r>
            <a:endParaRPr lang="en-IN" dirty="0"/>
          </a:p>
        </p:txBody>
      </p:sp>
      <p:sp>
        <p:nvSpPr>
          <p:cNvPr id="3" name="Content Placeholder 2">
            <a:extLst>
              <a:ext uri="{FF2B5EF4-FFF2-40B4-BE49-F238E27FC236}">
                <a16:creationId xmlns:a16="http://schemas.microsoft.com/office/drawing/2014/main" id="{A04EEA1F-2A32-4523-9A33-6EEC1854A85C}"/>
              </a:ext>
            </a:extLst>
          </p:cNvPr>
          <p:cNvSpPr>
            <a:spLocks noGrp="1"/>
          </p:cNvSpPr>
          <p:nvPr>
            <p:ph idx="1"/>
          </p:nvPr>
        </p:nvSpPr>
        <p:spPr/>
        <p:txBody>
          <a:bodyPr/>
          <a:lstStyle/>
          <a:p>
            <a:pPr algn="just"/>
            <a:r>
              <a:rPr lang="en-US" dirty="0"/>
              <a:t>A Class II removable partial denture must embody features of both Class I and Class III designs. </a:t>
            </a:r>
          </a:p>
          <a:p>
            <a:pPr algn="just"/>
            <a:r>
              <a:rPr lang="en-US" dirty="0"/>
              <a:t>The unilateral distal extension side must be designed as a Class I removable partial denture, whereas the tooth-supported side must be designed as a Class III removable partial denture. </a:t>
            </a:r>
          </a:p>
          <a:p>
            <a:pPr algn="just"/>
            <a:r>
              <a:rPr lang="en-US" dirty="0"/>
              <a:t>The prosthesis must include a well-adapted denture base, properly designed direct retention, and appropriately positioned indirect retention.</a:t>
            </a:r>
            <a:endParaRPr lang="en-IN" dirty="0"/>
          </a:p>
        </p:txBody>
      </p:sp>
    </p:spTree>
    <p:extLst>
      <p:ext uri="{BB962C8B-B14F-4D97-AF65-F5344CB8AC3E}">
        <p14:creationId xmlns:p14="http://schemas.microsoft.com/office/powerpoint/2010/main" val="319277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21177-37AE-4086-9983-D8B933ECB65A}"/>
              </a:ext>
            </a:extLst>
          </p:cNvPr>
          <p:cNvSpPr>
            <a:spLocks noGrp="1"/>
          </p:cNvSpPr>
          <p:nvPr>
            <p:ph type="title"/>
          </p:nvPr>
        </p:nvSpPr>
        <p:spPr/>
        <p:txBody>
          <a:bodyPr/>
          <a:lstStyle/>
          <a:p>
            <a:r>
              <a:rPr lang="en-US" dirty="0"/>
              <a:t>Class IV removable partial dentures</a:t>
            </a:r>
            <a:endParaRPr lang="en-IN" dirty="0"/>
          </a:p>
        </p:txBody>
      </p:sp>
      <p:sp>
        <p:nvSpPr>
          <p:cNvPr id="3" name="Content Placeholder 2">
            <a:extLst>
              <a:ext uri="{FF2B5EF4-FFF2-40B4-BE49-F238E27FC236}">
                <a16:creationId xmlns:a16="http://schemas.microsoft.com/office/drawing/2014/main" id="{A30FEB95-7ED8-4D0C-83D1-78B79DFDBD75}"/>
              </a:ext>
            </a:extLst>
          </p:cNvPr>
          <p:cNvSpPr>
            <a:spLocks noGrp="1"/>
          </p:cNvSpPr>
          <p:nvPr>
            <p:ph idx="1"/>
          </p:nvPr>
        </p:nvSpPr>
        <p:spPr/>
        <p:txBody>
          <a:bodyPr/>
          <a:lstStyle/>
          <a:p>
            <a:pPr algn="just"/>
            <a:r>
              <a:rPr lang="en-US" dirty="0"/>
              <a:t>A Class IV design should be regarded as a Class I removable partial denture in reverse, particularly if the edentulous span is lengthy. </a:t>
            </a:r>
          </a:p>
          <a:p>
            <a:pPr algn="just"/>
            <a:r>
              <a:rPr lang="en-US" dirty="0"/>
              <a:t>As previously noted, the prosthesis must include a well-adapted denture base, properly designed direct retention, and appropriately positioned indirect retention.</a:t>
            </a:r>
            <a:endParaRPr lang="en-IN" dirty="0"/>
          </a:p>
        </p:txBody>
      </p:sp>
    </p:spTree>
    <p:extLst>
      <p:ext uri="{BB962C8B-B14F-4D97-AF65-F5344CB8AC3E}">
        <p14:creationId xmlns:p14="http://schemas.microsoft.com/office/powerpoint/2010/main" val="1534652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4F1DB-7DF7-4756-BF61-208F5CDCF25A}"/>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F5094B0D-BC3F-4FB1-870A-0152B7F4B3B7}"/>
              </a:ext>
            </a:extLst>
          </p:cNvPr>
          <p:cNvSpPr>
            <a:spLocks noGrp="1"/>
          </p:cNvSpPr>
          <p:nvPr>
            <p:ph idx="1"/>
          </p:nvPr>
        </p:nvSpPr>
        <p:spPr/>
        <p:txBody>
          <a:bodyPr/>
          <a:lstStyle/>
          <a:p>
            <a:pPr algn="just"/>
            <a:r>
              <a:rPr lang="en-US" dirty="0"/>
              <a:t>Support for removable partial dentures may be derived from the remaining teeth, the hard and soft tissues of the residual ridge, or both. As might be expected, there is a significant difference in the support that can be derived from</a:t>
            </a:r>
            <a:r>
              <a:rPr lang="en-IN" dirty="0"/>
              <a:t> these structures</a:t>
            </a:r>
          </a:p>
          <a:p>
            <a:pPr marL="0" indent="0">
              <a:buNone/>
            </a:pPr>
            <a:endParaRPr lang="en-IN" dirty="0"/>
          </a:p>
        </p:txBody>
      </p:sp>
    </p:spTree>
    <p:extLst>
      <p:ext uri="{BB962C8B-B14F-4D97-AF65-F5344CB8AC3E}">
        <p14:creationId xmlns:p14="http://schemas.microsoft.com/office/powerpoint/2010/main" val="173972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720B5-3695-478A-A503-2B92F0BD02CB}"/>
              </a:ext>
            </a:extLst>
          </p:cNvPr>
          <p:cNvSpPr>
            <a:spLocks noGrp="1"/>
          </p:cNvSpPr>
          <p:nvPr>
            <p:ph type="title"/>
          </p:nvPr>
        </p:nvSpPr>
        <p:spPr/>
        <p:txBody>
          <a:bodyPr/>
          <a:lstStyle/>
          <a:p>
            <a:r>
              <a:rPr lang="en-IN" dirty="0"/>
              <a:t>Take home message</a:t>
            </a:r>
          </a:p>
        </p:txBody>
      </p:sp>
      <p:sp>
        <p:nvSpPr>
          <p:cNvPr id="3" name="Content Placeholder 2">
            <a:extLst>
              <a:ext uri="{FF2B5EF4-FFF2-40B4-BE49-F238E27FC236}">
                <a16:creationId xmlns:a16="http://schemas.microsoft.com/office/drawing/2014/main" id="{8CDD8894-7809-43B7-AA38-B259349C0D8F}"/>
              </a:ext>
            </a:extLst>
          </p:cNvPr>
          <p:cNvSpPr>
            <a:spLocks noGrp="1"/>
          </p:cNvSpPr>
          <p:nvPr>
            <p:ph idx="1"/>
          </p:nvPr>
        </p:nvSpPr>
        <p:spPr/>
        <p:txBody>
          <a:bodyPr/>
          <a:lstStyle/>
          <a:p>
            <a:r>
              <a:rPr lang="en-US" dirty="0"/>
              <a:t>Support for removable partial dentures may be derived from the remaining teeth, the hard and soft tissues of the residual ridge, or both. As might be expected, there is a significant difference in the support that can be derived from</a:t>
            </a:r>
            <a:r>
              <a:rPr lang="en-IN" dirty="0"/>
              <a:t> these structures.</a:t>
            </a:r>
          </a:p>
          <a:p>
            <a:endParaRPr lang="en-IN" dirty="0"/>
          </a:p>
        </p:txBody>
      </p:sp>
    </p:spTree>
    <p:extLst>
      <p:ext uri="{BB962C8B-B14F-4D97-AF65-F5344CB8AC3E}">
        <p14:creationId xmlns:p14="http://schemas.microsoft.com/office/powerpoint/2010/main" val="1569691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49A17-9A1C-4F5F-916F-075DAC3804AA}"/>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77BE2F0F-B9B2-49AE-B248-27B5A1B9FB70}"/>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endParaRPr lang="en-IN" dirty="0"/>
          </a:p>
        </p:txBody>
      </p:sp>
    </p:spTree>
    <p:extLst>
      <p:ext uri="{BB962C8B-B14F-4D97-AF65-F5344CB8AC3E}">
        <p14:creationId xmlns:p14="http://schemas.microsoft.com/office/powerpoint/2010/main" val="217164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1866493495"/>
              </p:ext>
            </p:extLst>
          </p:nvPr>
        </p:nvGraphicFramePr>
        <p:xfrm>
          <a:off x="833718" y="1825625"/>
          <a:ext cx="10764723" cy="4667250"/>
        </p:xfrm>
        <a:graphic>
          <a:graphicData uri="http://schemas.openxmlformats.org/drawingml/2006/table">
            <a:tbl>
              <a:tblPr firstRow="1" bandRow="1">
                <a:tableStyleId>{5C22544A-7EE6-4342-B048-85BDC9FD1C3A}</a:tableStyleId>
              </a:tblPr>
              <a:tblGrid>
                <a:gridCol w="3591229">
                  <a:extLst>
                    <a:ext uri="{9D8B030D-6E8A-4147-A177-3AD203B41FA5}">
                      <a16:colId xmlns:a16="http://schemas.microsoft.com/office/drawing/2014/main" val="3648860307"/>
                    </a:ext>
                  </a:extLst>
                </a:gridCol>
                <a:gridCol w="3586747">
                  <a:extLst>
                    <a:ext uri="{9D8B030D-6E8A-4147-A177-3AD203B41FA5}">
                      <a16:colId xmlns:a16="http://schemas.microsoft.com/office/drawing/2014/main" val="1967634947"/>
                    </a:ext>
                  </a:extLst>
                </a:gridCol>
                <a:gridCol w="3586747">
                  <a:extLst>
                    <a:ext uri="{9D8B030D-6E8A-4147-A177-3AD203B41FA5}">
                      <a16:colId xmlns:a16="http://schemas.microsoft.com/office/drawing/2014/main" val="3641014661"/>
                    </a:ext>
                  </a:extLst>
                </a:gridCol>
              </a:tblGrid>
              <a:tr h="93345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933450">
                <a:tc>
                  <a:txBody>
                    <a:bodyPr/>
                    <a:lstStyle/>
                    <a:p>
                      <a:r>
                        <a:rPr lang="en-US" dirty="0"/>
                        <a:t>Introduction</a:t>
                      </a:r>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933450">
                <a:tc>
                  <a:txBody>
                    <a:bodyPr/>
                    <a:lstStyle/>
                    <a:p>
                      <a:r>
                        <a:rPr lang="en-US" dirty="0"/>
                        <a:t>Optimum Support</a:t>
                      </a:r>
                    </a:p>
                    <a:p>
                      <a:endParaRPr lang="en-US"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933450">
                <a:tc>
                  <a:txBody>
                    <a:bodyPr/>
                    <a:lstStyle/>
                    <a:p>
                      <a:r>
                        <a:rPr lang="en-US" dirty="0"/>
                        <a:t>Fundamental Design</a:t>
                      </a:r>
                    </a:p>
                    <a:p>
                      <a:endParaRPr lang="en-IN" dirty="0"/>
                    </a:p>
                  </a:txBody>
                  <a:tcPr/>
                </a:tc>
                <a:tc>
                  <a:txBody>
                    <a:bodyPr/>
                    <a:lstStyle/>
                    <a:p>
                      <a:r>
                        <a:rPr lang="en-IN" dirty="0"/>
                        <a:t>Psychomotor</a:t>
                      </a:r>
                    </a:p>
                  </a:txBody>
                  <a:tcPr/>
                </a:tc>
                <a:tc>
                  <a:txBody>
                    <a:bodyPr/>
                    <a:lstStyle/>
                    <a:p>
                      <a:r>
                        <a:rPr lang="en-US" dirty="0"/>
                        <a:t>Must Know</a:t>
                      </a:r>
                      <a:endParaRPr lang="en-IN" dirty="0"/>
                    </a:p>
                  </a:txBody>
                  <a:tcPr/>
                </a:tc>
                <a:extLst>
                  <a:ext uri="{0D108BD9-81ED-4DB2-BD59-A6C34878D82A}">
                    <a16:rowId xmlns:a16="http://schemas.microsoft.com/office/drawing/2014/main" val="4238449484"/>
                  </a:ext>
                </a:extLst>
              </a:tr>
              <a:tr h="933450">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C7AC9-968F-4E78-8C31-869D0969A9EF}"/>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2E9C326D-ACBF-4996-99CF-C643106BF384}"/>
              </a:ext>
            </a:extLst>
          </p:cNvPr>
          <p:cNvSpPr>
            <a:spLocks noGrp="1"/>
          </p:cNvSpPr>
          <p:nvPr>
            <p:ph idx="1"/>
          </p:nvPr>
        </p:nvSpPr>
        <p:spPr/>
        <p:txBody>
          <a:bodyPr/>
          <a:lstStyle/>
          <a:p>
            <a:r>
              <a:rPr lang="en-IN" dirty="0"/>
              <a:t>Introduction</a:t>
            </a:r>
          </a:p>
          <a:p>
            <a:r>
              <a:rPr lang="en-IN" dirty="0"/>
              <a:t>Optimum support</a:t>
            </a:r>
          </a:p>
          <a:p>
            <a:r>
              <a:rPr lang="en-IN" dirty="0"/>
              <a:t>Fundamental design</a:t>
            </a:r>
          </a:p>
          <a:p>
            <a:r>
              <a:rPr lang="en-IN" dirty="0"/>
              <a:t>Summary</a:t>
            </a:r>
          </a:p>
          <a:p>
            <a:r>
              <a:rPr lang="en-IN" dirty="0"/>
              <a:t>Take Home message</a:t>
            </a:r>
          </a:p>
          <a:p>
            <a:r>
              <a:rPr lang="en-IN" dirty="0"/>
              <a:t>References</a:t>
            </a:r>
          </a:p>
          <a:p>
            <a:endParaRPr lang="en-IN" dirty="0"/>
          </a:p>
        </p:txBody>
      </p:sp>
    </p:spTree>
    <p:extLst>
      <p:ext uri="{BB962C8B-B14F-4D97-AF65-F5344CB8AC3E}">
        <p14:creationId xmlns:p14="http://schemas.microsoft.com/office/powerpoint/2010/main" val="262867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4F6D-BAEC-4F37-A3EB-E40A99F13A03}"/>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BEF30C18-EB6F-4E00-9FEC-121DA7679BFD}"/>
              </a:ext>
            </a:extLst>
          </p:cNvPr>
          <p:cNvSpPr>
            <a:spLocks noGrp="1"/>
          </p:cNvSpPr>
          <p:nvPr>
            <p:ph idx="1"/>
          </p:nvPr>
        </p:nvSpPr>
        <p:spPr/>
        <p:txBody>
          <a:bodyPr/>
          <a:lstStyle/>
          <a:p>
            <a:pPr algn="just"/>
            <a:r>
              <a:rPr lang="en-US" dirty="0"/>
              <a:t>Support for removable partial dentures may be derived from the remaining teeth, the hard and soft tissues of the residual ridge, or both. As might be expected, there is a significant difference in the support that can be derived from</a:t>
            </a:r>
            <a:r>
              <a:rPr lang="en-IN" dirty="0"/>
              <a:t> these structures</a:t>
            </a:r>
          </a:p>
        </p:txBody>
      </p:sp>
    </p:spTree>
    <p:extLst>
      <p:ext uri="{BB962C8B-B14F-4D97-AF65-F5344CB8AC3E}">
        <p14:creationId xmlns:p14="http://schemas.microsoft.com/office/powerpoint/2010/main" val="29913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6C708-36EC-48BF-83FB-290DCA5608F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8EDF934-9E0D-4789-AEF7-020A9BA39E0D}"/>
              </a:ext>
            </a:extLst>
          </p:cNvPr>
          <p:cNvSpPr>
            <a:spLocks noGrp="1"/>
          </p:cNvSpPr>
          <p:nvPr>
            <p:ph idx="1"/>
          </p:nvPr>
        </p:nvSpPr>
        <p:spPr/>
        <p:txBody>
          <a:bodyPr/>
          <a:lstStyle/>
          <a:p>
            <a:r>
              <a:rPr lang="en-US" dirty="0"/>
              <a:t>Teeth are connected to the surrounding bone via thin periodontal ligaments.</a:t>
            </a:r>
          </a:p>
          <a:p>
            <a:r>
              <a:rPr lang="en-US" dirty="0"/>
              <a:t> Under function, healthy teeth may be displaced as much as 0.2 mm. In contrast, soft tissues overlying residual bone generally may be displaced 1.0 mm or more. </a:t>
            </a:r>
          </a:p>
          <a:p>
            <a:r>
              <a:rPr lang="en-US" dirty="0"/>
              <a:t>As a result, there may be a significant difference in the support provided by the teeth and the tissues of the residual ridge. </a:t>
            </a:r>
          </a:p>
          <a:p>
            <a:r>
              <a:rPr lang="en-US" dirty="0"/>
              <a:t>It is important to understand this difference when designing removable partial </a:t>
            </a:r>
            <a:r>
              <a:rPr lang="en-US" dirty="0" err="1"/>
              <a:t>prosthese</a:t>
            </a:r>
            <a:r>
              <a:rPr lang="en-US" dirty="0"/>
              <a:t>.</a:t>
            </a:r>
            <a:endParaRPr lang="en-IN" dirty="0"/>
          </a:p>
        </p:txBody>
      </p:sp>
    </p:spTree>
    <p:extLst>
      <p:ext uri="{BB962C8B-B14F-4D97-AF65-F5344CB8AC3E}">
        <p14:creationId xmlns:p14="http://schemas.microsoft.com/office/powerpoint/2010/main" val="3395409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EBB0-1EE2-4087-A7B0-28844BB4F52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017AB63-E3A0-413A-AA2B-7C0840508830}"/>
              </a:ext>
            </a:extLst>
          </p:cNvPr>
          <p:cNvSpPr>
            <a:spLocks noGrp="1"/>
          </p:cNvSpPr>
          <p:nvPr>
            <p:ph idx="1"/>
          </p:nvPr>
        </p:nvSpPr>
        <p:spPr/>
        <p:txBody>
          <a:bodyPr/>
          <a:lstStyle/>
          <a:p>
            <a:pPr algn="just"/>
            <a:r>
              <a:rPr lang="en-US" dirty="0"/>
              <a:t>A practitioner also must consider the components that prevent displacement of removable partial dentures away from the underlying oral tissues.</a:t>
            </a:r>
          </a:p>
          <a:p>
            <a:pPr algn="just"/>
            <a:r>
              <a:rPr lang="en-US" dirty="0"/>
              <a:t> In removable partial denture design, the components responsible for retention of the prosthesis are termed direct retainers and indirect retainers. </a:t>
            </a:r>
            <a:endParaRPr lang="en-IN" dirty="0"/>
          </a:p>
        </p:txBody>
      </p:sp>
    </p:spTree>
    <p:extLst>
      <p:ext uri="{BB962C8B-B14F-4D97-AF65-F5344CB8AC3E}">
        <p14:creationId xmlns:p14="http://schemas.microsoft.com/office/powerpoint/2010/main" val="2762850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B7E0-5AE0-4F7B-93E1-2429FC836A42}"/>
              </a:ext>
            </a:extLst>
          </p:cNvPr>
          <p:cNvSpPr>
            <a:spLocks noGrp="1"/>
          </p:cNvSpPr>
          <p:nvPr>
            <p:ph type="title"/>
          </p:nvPr>
        </p:nvSpPr>
        <p:spPr/>
        <p:txBody>
          <a:bodyPr/>
          <a:lstStyle/>
          <a:p>
            <a:r>
              <a:rPr lang="en-US" dirty="0"/>
              <a:t>Class I removable partial denture</a:t>
            </a:r>
            <a:endParaRPr lang="en-IN" dirty="0"/>
          </a:p>
        </p:txBody>
      </p:sp>
      <p:sp>
        <p:nvSpPr>
          <p:cNvPr id="3" name="Content Placeholder 2">
            <a:extLst>
              <a:ext uri="{FF2B5EF4-FFF2-40B4-BE49-F238E27FC236}">
                <a16:creationId xmlns:a16="http://schemas.microsoft.com/office/drawing/2014/main" id="{1B486180-CDF9-4CCB-B671-052CFBF4ED74}"/>
              </a:ext>
            </a:extLst>
          </p:cNvPr>
          <p:cNvSpPr>
            <a:spLocks noGrp="1"/>
          </p:cNvSpPr>
          <p:nvPr>
            <p:ph idx="1"/>
          </p:nvPr>
        </p:nvSpPr>
        <p:spPr/>
        <p:txBody>
          <a:bodyPr/>
          <a:lstStyle/>
          <a:p>
            <a:pPr algn="just"/>
            <a:r>
              <a:rPr lang="en-US" dirty="0"/>
              <a:t>Kennedy Class I removable partial dentures present significant challenges for patients and dentists alike. Because Class I removable partial dentures exhibit bilateral extension bases, they must derive support from the remaining teeth and residual ridges.</a:t>
            </a:r>
          </a:p>
          <a:p>
            <a:pPr algn="just"/>
            <a:r>
              <a:rPr lang="en-US" dirty="0"/>
              <a:t>To preserve the remaining teeth and residual ridges, removable partial dentures must provide an equitable distribution of forces. Concentration of forces upon the remaining teeth may produce rapid destruction of the periodontal tissues and potential abutment loss.</a:t>
            </a:r>
            <a:endParaRPr lang="en-IN" dirty="0"/>
          </a:p>
        </p:txBody>
      </p:sp>
    </p:spTree>
    <p:extLst>
      <p:ext uri="{BB962C8B-B14F-4D97-AF65-F5344CB8AC3E}">
        <p14:creationId xmlns:p14="http://schemas.microsoft.com/office/powerpoint/2010/main" val="3308588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05C33-80FE-45E2-9A38-9FE877717B8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56B5D8-A870-415C-90A3-B266DFEE8286}"/>
              </a:ext>
            </a:extLst>
          </p:cNvPr>
          <p:cNvSpPr>
            <a:spLocks noGrp="1"/>
          </p:cNvSpPr>
          <p:nvPr>
            <p:ph idx="1"/>
          </p:nvPr>
        </p:nvSpPr>
        <p:spPr/>
        <p:txBody>
          <a:bodyPr/>
          <a:lstStyle/>
          <a:p>
            <a:pPr algn="just"/>
            <a:r>
              <a:rPr lang="en-US" dirty="0"/>
              <a:t>Concentration of forces upon the residual ridges may produce rapid destruction of the associated tissues and an accompanying decrease in ridge height.</a:t>
            </a:r>
          </a:p>
          <a:p>
            <a:pPr algn="just"/>
            <a:r>
              <a:rPr lang="en-US" dirty="0"/>
              <a:t> Consequently, practitioners must carefully consider the effects of removable partial denture design upon the remaining oral structures.</a:t>
            </a:r>
          </a:p>
          <a:p>
            <a:pPr algn="just"/>
            <a:r>
              <a:rPr lang="en-US" dirty="0"/>
              <a:t>The following features must be included in the design of Class I removable partial dentures: provision of optimum support for the distal extension denture bases, incorporation of flexible direct retention, and provision of indirect retention</a:t>
            </a:r>
            <a:endParaRPr lang="en-IN" dirty="0"/>
          </a:p>
        </p:txBody>
      </p:sp>
    </p:spTree>
    <p:extLst>
      <p:ext uri="{BB962C8B-B14F-4D97-AF65-F5344CB8AC3E}">
        <p14:creationId xmlns:p14="http://schemas.microsoft.com/office/powerpoint/2010/main" val="1559964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6F987-EDD9-41A7-B6BB-B367BB1AB33A}"/>
              </a:ext>
            </a:extLst>
          </p:cNvPr>
          <p:cNvSpPr>
            <a:spLocks noGrp="1"/>
          </p:cNvSpPr>
          <p:nvPr>
            <p:ph type="title"/>
          </p:nvPr>
        </p:nvSpPr>
        <p:spPr>
          <a:xfrm>
            <a:off x="838200" y="1101969"/>
            <a:ext cx="10515600" cy="588719"/>
          </a:xfrm>
        </p:spPr>
        <p:txBody>
          <a:bodyPr>
            <a:normAutofit fontScale="90000"/>
          </a:bodyPr>
          <a:lstStyle/>
          <a:p>
            <a:r>
              <a:rPr lang="en-IN" dirty="0"/>
              <a:t>Optimum support for distal extension denture bases</a:t>
            </a:r>
            <a:br>
              <a:rPr lang="en-IN" dirty="0"/>
            </a:br>
            <a:endParaRPr lang="en-IN" dirty="0"/>
          </a:p>
        </p:txBody>
      </p:sp>
      <p:sp>
        <p:nvSpPr>
          <p:cNvPr id="3" name="Content Placeholder 2">
            <a:extLst>
              <a:ext uri="{FF2B5EF4-FFF2-40B4-BE49-F238E27FC236}">
                <a16:creationId xmlns:a16="http://schemas.microsoft.com/office/drawing/2014/main" id="{D87BE60E-3419-40D2-8C24-F6D0DAD314E9}"/>
              </a:ext>
            </a:extLst>
          </p:cNvPr>
          <p:cNvSpPr>
            <a:spLocks noGrp="1"/>
          </p:cNvSpPr>
          <p:nvPr>
            <p:ph idx="1"/>
          </p:nvPr>
        </p:nvSpPr>
        <p:spPr/>
        <p:txBody>
          <a:bodyPr/>
          <a:lstStyle/>
          <a:p>
            <a:pPr algn="just"/>
            <a:r>
              <a:rPr lang="en-US" dirty="0"/>
              <a:t>All portions of a residual ridge that are capable of providing support should be covered by an accurately fitting denture base.</a:t>
            </a:r>
          </a:p>
          <a:p>
            <a:pPr algn="just"/>
            <a:r>
              <a:rPr lang="en-US" dirty="0"/>
              <a:t> Broad coverage permits a favorable distribution of stresses, often described as a snowshoe effect. </a:t>
            </a:r>
          </a:p>
          <a:p>
            <a:pPr algn="just"/>
            <a:r>
              <a:rPr lang="en-US" dirty="0"/>
              <a:t>Inadequate soft tissue coverage can lead to stress concentration, breakdown of underlying bone, and a decrease in ridge volume. </a:t>
            </a:r>
          </a:p>
          <a:p>
            <a:pPr algn="just"/>
            <a:r>
              <a:rPr lang="en-US" dirty="0"/>
              <a:t>Adequate support of a distal extension base is often so critical that a second impression of the residual ridge is required</a:t>
            </a:r>
            <a:endParaRPr lang="en-IN" dirty="0"/>
          </a:p>
        </p:txBody>
      </p:sp>
    </p:spTree>
    <p:extLst>
      <p:ext uri="{BB962C8B-B14F-4D97-AF65-F5344CB8AC3E}">
        <p14:creationId xmlns:p14="http://schemas.microsoft.com/office/powerpoint/2010/main" val="2992984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TotalTime>
  <Words>1199</Words>
  <Application>Microsoft Office PowerPoint</Application>
  <PresentationFormat>Widescreen</PresentationFormat>
  <Paragraphs>93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PowerPoint Presentation</vt:lpstr>
      <vt:lpstr>Specific Learning Objective</vt:lpstr>
      <vt:lpstr>contents</vt:lpstr>
      <vt:lpstr>Introduction</vt:lpstr>
      <vt:lpstr>PowerPoint Presentation</vt:lpstr>
      <vt:lpstr>PowerPoint Presentation</vt:lpstr>
      <vt:lpstr>Class I removable partial denture</vt:lpstr>
      <vt:lpstr>PowerPoint Presentation</vt:lpstr>
      <vt:lpstr>Optimum support for distal extension denture bases </vt:lpstr>
      <vt:lpstr>Flexible direct retention</vt:lpstr>
      <vt:lpstr>Indirect retention</vt:lpstr>
      <vt:lpstr>Class III removable partial dentures</vt:lpstr>
      <vt:lpstr>PowerPoint Presentation</vt:lpstr>
      <vt:lpstr>Class II removable partial dentures</vt:lpstr>
      <vt:lpstr>Class IV removable partial dentures</vt:lpstr>
      <vt:lpstr>Summary</vt:lpstr>
      <vt:lpstr>Take home message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19</cp:revision>
  <dcterms:created xsi:type="dcterms:W3CDTF">2022-09-19T04:14:47Z</dcterms:created>
  <dcterms:modified xsi:type="dcterms:W3CDTF">2022-09-23T07:52:59Z</dcterms:modified>
</cp:coreProperties>
</file>